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2" r:id="rId4"/>
    <p:sldId id="323" r:id="rId5"/>
    <p:sldId id="327" r:id="rId6"/>
    <p:sldId id="324" r:id="rId7"/>
    <p:sldId id="325" r:id="rId8"/>
    <p:sldId id="328" r:id="rId9"/>
    <p:sldId id="326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9CBBCC-86B0-5B33-ED6C-9038F4D13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FB7F1B-774D-CE09-B76A-33F434C8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8CA6A8-B8ED-8043-96FD-C6589195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E15703-785A-7DB0-4727-8CCD1EF6F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562772-1DC3-8219-46E7-ABC961F2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27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F9FBA7-BAD5-5513-B02E-3187C4400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D2D7024-4F5A-4BF7-CDC4-73096767F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8085C6-EDFF-D247-45BD-265B116A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C975C1-2E62-84DA-8AD0-10C84EAF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9FEE27-74A0-1BD0-354A-17E9F27B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08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CAFB963-24CC-AE29-0B5B-E135B53C9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C715B6-E3F7-CF8A-3857-666037807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EFBA39-3289-5693-D6EF-22F555EF1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ED30F5-6C65-FA1C-F1AA-70E90CBE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A28D84-3278-0BED-4C8E-07654C61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32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371" y="2579998"/>
            <a:ext cx="11183257" cy="562140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6410045"/>
            <a:ext cx="4111172" cy="485893"/>
          </a:xfrm>
        </p:spPr>
        <p:txBody>
          <a:bodyPr/>
          <a:lstStyle/>
          <a:p>
            <a:r>
              <a:rPr lang="en-US" altLang="ja-JP" dirty="0"/>
              <a:t>Copyright © 2023 CAC Corporation All rights reserved. 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448800" y="6414998"/>
            <a:ext cx="2743200" cy="489821"/>
          </a:xfrm>
        </p:spPr>
        <p:txBody>
          <a:bodyPr/>
          <a:lstStyle>
            <a:lvl1pPr>
              <a:defRPr/>
            </a:lvl1pPr>
          </a:lstStyle>
          <a:p>
            <a:fld id="{137F261E-98D0-4855-BF3F-BB360FB4E3E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 flipV="1">
            <a:off x="155999" y="3358015"/>
            <a:ext cx="11880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1592" r="7897" b="5659"/>
          <a:stretch/>
        </p:blipFill>
        <p:spPr>
          <a:xfrm>
            <a:off x="8429229" y="3543023"/>
            <a:ext cx="3258399" cy="2628320"/>
          </a:xfrm>
          <a:prstGeom prst="rect">
            <a:avLst/>
          </a:prstGeom>
        </p:spPr>
      </p:pic>
      <p:sp>
        <p:nvSpPr>
          <p:cNvPr id="14" name="正方形/長方形 13"/>
          <p:cNvSpPr/>
          <p:nvPr userDrawn="1"/>
        </p:nvSpPr>
        <p:spPr>
          <a:xfrm>
            <a:off x="9231988" y="66832"/>
            <a:ext cx="1832428" cy="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CONFIDENTIAL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231988" y="467346"/>
            <a:ext cx="1832428" cy="299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社外秘</a:t>
            </a:r>
          </a:p>
        </p:txBody>
      </p:sp>
    </p:spTree>
    <p:extLst>
      <p:ext uri="{BB962C8B-B14F-4D97-AF65-F5344CB8AC3E}">
        <p14:creationId xmlns:p14="http://schemas.microsoft.com/office/powerpoint/2010/main" val="320345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D98F7-AC02-5E39-F1C4-5CE45B49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64DA29-41C5-7054-8655-C5AFEE748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7A5D92-9EDB-5E31-956D-B525DC029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8262F0-67D9-4AD0-AC12-5B825A7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3C8059-0B71-2227-A87C-BFAA64D5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11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B1610-1C1F-DF6D-C268-E50D7688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3D4AF2-4146-E675-DF9E-946BCBD34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45C718-792B-E92E-174C-92C88C60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B6BE1D-2DF8-BA42-B7BC-A0F1C37E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9BEB2F-3D7C-04CF-6777-7DE55BC8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2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4470B8-AC1C-EEAF-EF2D-87B9666D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B564C9-0BB7-83C5-8B42-2DECF3219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AA2970-BEE3-EE4A-493F-80107E4C6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EA8DC4-9AA8-CBA7-D80B-7CE76124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1F11BD-DCD4-A49B-DD4B-5700D40D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81D8D7-AD28-592F-BC02-6B40F649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72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DEB36F-3AF0-FD4D-1E04-062123B6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100FB1-CFCD-9886-400C-57BC2DB06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8E42219-4559-BC51-C391-8C8CE0580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FD2627-89FE-1065-0347-B0D357004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5E50207-3010-FD53-B0EA-5BAE9578C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BE06445-C36C-C26F-FB07-CC6BE4D3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F53D96-5F3A-3673-C841-3B60D39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F3A76BD-1B9A-135D-E59F-739B291D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06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A4FA23-6C53-250B-1E15-D02137F9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D1E82D-2E89-7ACF-C637-B5E17BE9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8E83AC-E643-30C8-A423-9D07F606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72DB87C-F8EC-37F4-E3B7-9F288FFE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74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85724DD-0197-C9D1-1172-78BAAAEE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C93AF5-F337-A3EC-5312-2A8121F1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936309-DD01-0247-17A2-5C96FA53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25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CC6731-36B9-073C-5664-7AF714F6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6781E2-8F8C-45E0-C881-C1009E4B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78038A4-C972-3CC2-A3AE-0F4C536CB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A140C3-ACCC-6B20-5FDD-52156892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89E39A-5C0A-96DD-F59A-62F57C1A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D9F9C6-383B-3A26-CDF1-DB6850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55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F98DAA-0989-36DC-39FD-5413F603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9EBC725-F9CA-E83B-FBBB-6586B27D8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E27F47B-1F6C-9C35-DDE0-3D7D273A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9DD783-79A6-236B-D533-078FA670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CB88F40-8BCF-515D-3F0B-9D17F981E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72D734-3C52-749D-5D49-35E2783A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04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FE7FA71-2346-69AB-3353-E51EB730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38F617-67E7-66D8-D940-CD18E7B8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25AA0E-64D0-D325-3AD5-D2200D217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82857-2DC6-452B-8EC6-622862AE862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2E21A9-C7A8-7876-709E-7D38ECB9A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8E95C0-3A84-9959-F15C-FDE0F271A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2648-8823-454E-B82F-CBF0FCC94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66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各指標がとる値の範囲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261E-98D0-4855-BF3F-BB360FB4E3E7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582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概要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この資料では、品質評価に用いられる各指標について、具体的にどのような値で分析をしているのかをご説明いたします。</a:t>
            </a:r>
            <a:br>
              <a:rPr kumimoji="1" lang="en-US" altLang="ja-JP" sz="2400" dirty="0"/>
            </a:br>
            <a:r>
              <a:rPr kumimoji="1" lang="ja-JP" altLang="en-US" sz="2400" dirty="0"/>
              <a:t>値の範囲も記載しておりますので、こちらをパラメーターのカスタマイズ設定や、評価ルールのお手本の値カスタムの参考にしてください。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3A897-3012-4FF0-8942-2D5F7E3BEB3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40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感情各指標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3A897-3012-4FF0-8942-2D5F7E3BEB33}" type="slidenum">
              <a:rPr kumimoji="1" lang="ja-JP" altLang="en-US" smtClean="0"/>
              <a:t>3</a:t>
            </a:fld>
            <a:endParaRPr kumimoji="1" lang="ja-JP" altLang="en-US"/>
          </a:p>
        </p:txBody>
      </p:sp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2889276E-B7D5-AAB5-66B9-C5015AA99B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159" y="1211492"/>
          <a:ext cx="11673681" cy="4435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3435306" progId="Excel.Sheet.12">
                  <p:embed/>
                </p:oleObj>
              </mc:Choice>
              <mc:Fallback>
                <p:oleObj name="Worksheet" r:id="rId2" imgW="9042597" imgH="3435306" progId="Excel.Sheet.12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2889276E-B7D5-AAB5-66B9-C5015AA99B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9159" y="1211492"/>
                        <a:ext cx="11673681" cy="4435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1FA466-52A8-573C-9C56-E27926A44293}"/>
              </a:ext>
            </a:extLst>
          </p:cNvPr>
          <p:cNvSpPr txBox="1"/>
          <p:nvPr/>
        </p:nvSpPr>
        <p:spPr>
          <a:xfrm>
            <a:off x="0" y="6109970"/>
            <a:ext cx="690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*7</a:t>
            </a:r>
            <a:r>
              <a:rPr kumimoji="1" lang="ja-JP" altLang="en-US" sz="1200" dirty="0"/>
              <a:t>以上の値が複数の指標で出る場合、また同値の指標がある場合の判断方法はスライド</a:t>
            </a:r>
            <a:r>
              <a:rPr kumimoji="1" lang="en-US" altLang="ja-JP" sz="1200" dirty="0"/>
              <a:t>9</a:t>
            </a:r>
            <a:r>
              <a:rPr lang="ja-JP" altLang="en-US" sz="1200" dirty="0"/>
              <a:t>に説明がございます。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2949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発話間の間各指標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3A897-3012-4FF0-8942-2D5F7E3BEB33}" type="slidenum">
              <a:rPr kumimoji="1" lang="ja-JP" altLang="en-US" smtClean="0"/>
              <a:t>4</a:t>
            </a:fld>
            <a:endParaRPr kumimoji="1" lang="ja-JP" altLang="en-US"/>
          </a:p>
        </p:txBody>
      </p:sp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BC25DBF9-CED7-65B0-E919-38C65A0258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938213"/>
          <a:ext cx="10918825" cy="552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4578306" progId="Excel.Sheet.12">
                  <p:embed/>
                </p:oleObj>
              </mc:Choice>
              <mc:Fallback>
                <p:oleObj name="Worksheet" r:id="rId2" imgW="9042597" imgH="4578306" progId="Excel.Sheet.12">
                  <p:embed/>
                  <p:pic>
                    <p:nvPicPr>
                      <p:cNvPr id="21" name="オブジェクト 20">
                        <a:extLst>
                          <a:ext uri="{FF2B5EF4-FFF2-40B4-BE49-F238E27FC236}">
                            <a16:creationId xmlns:a16="http://schemas.microsoft.com/office/drawing/2014/main" id="{BC25DBF9-CED7-65B0-E919-38C65A0258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6588" y="938213"/>
                        <a:ext cx="10918825" cy="552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89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音量</a:t>
            </a:r>
            <a:r>
              <a:rPr kumimoji="1" lang="ja-JP" altLang="en-US" dirty="0"/>
              <a:t>各指標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3A897-3012-4FF0-8942-2D5F7E3BEB33}" type="slidenum">
              <a:rPr kumimoji="1" lang="ja-JP" altLang="en-US" smtClean="0"/>
              <a:t>5</a:t>
            </a:fld>
            <a:endParaRPr kumimoji="1" lang="ja-JP" altLang="en-US"/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33BCE23C-DD5C-FCAD-4151-60AA94F7C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375" y="1326298"/>
          <a:ext cx="11779250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3435306" progId="Excel.Sheet.12">
                  <p:embed/>
                </p:oleObj>
              </mc:Choice>
              <mc:Fallback>
                <p:oleObj name="Worksheet" r:id="rId2" imgW="9042597" imgH="3435306" progId="Excel.Sheet.12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33BCE23C-DD5C-FCAD-4151-60AA94F7C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375" y="1326298"/>
                        <a:ext cx="11779250" cy="447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87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音の途切れ</a:t>
            </a:r>
            <a:r>
              <a:rPr kumimoji="1" lang="ja-JP" altLang="en-US" dirty="0"/>
              <a:t>各指標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Copyright © 2023 CAC Corporation All rights reserved. 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3A897-3012-4FF0-8942-2D5F7E3BEB33}" type="slidenum">
              <a:rPr kumimoji="1" lang="ja-JP" altLang="en-US" smtClean="0"/>
              <a:t>6</a:t>
            </a:fld>
            <a:endParaRPr kumimoji="1" lang="ja-JP" altLang="en-US"/>
          </a:p>
        </p:txBody>
      </p:sp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3A47BC1C-7183-068F-7B92-1F940531DE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00" y="1410620"/>
          <a:ext cx="11836400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3663906" progId="Excel.Sheet.12">
                  <p:embed/>
                </p:oleObj>
              </mc:Choice>
              <mc:Fallback>
                <p:oleObj name="Worksheet" r:id="rId2" imgW="9042597" imgH="3663906" progId="Excel.Shee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3A47BC1C-7183-068F-7B92-1F940531DE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00" y="1410620"/>
                        <a:ext cx="11836400" cy="479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424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2" y="203310"/>
            <a:ext cx="9466943" cy="522515"/>
          </a:xfrm>
        </p:spPr>
        <p:txBody>
          <a:bodyPr anchor="ctr">
            <a:normAutofit fontScale="90000"/>
          </a:bodyPr>
          <a:lstStyle/>
          <a:p>
            <a:r>
              <a:rPr kumimoji="1" lang="ja-JP" altLang="en-US" dirty="0"/>
              <a:t>発話長・話速各指標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5" y="6403522"/>
            <a:ext cx="4035725" cy="4850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ja-JP"/>
              <a:t>Copyright © 2023 CAC Corporation All rights reserved. 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925" y="6386969"/>
            <a:ext cx="2743200" cy="4875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7C3A897-3012-4FF0-8942-2D5F7E3BEB33}" type="slidenum">
              <a:rPr kumimoji="1" lang="ja-JP" altLang="en-US" smtClean="0"/>
              <a:pPr>
                <a:spcAft>
                  <a:spcPts val="600"/>
                </a:spcAft>
              </a:pPr>
              <a:t>7</a:t>
            </a:fld>
            <a:endParaRPr kumimoji="1" lang="ja-JP" altLang="en-US"/>
          </a:p>
        </p:txBody>
      </p:sp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D253A3B7-2025-6AB3-C12D-13393BFA9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2" y="866665"/>
          <a:ext cx="12030075" cy="578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4349706" progId="Excel.Sheet.12">
                  <p:embed/>
                </p:oleObj>
              </mc:Choice>
              <mc:Fallback>
                <p:oleObj name="Worksheet" r:id="rId2" imgW="9042597" imgH="4349706" progId="Excel.Shee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D253A3B7-2025-6AB3-C12D-13393BFA94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62" y="866665"/>
                        <a:ext cx="12030075" cy="578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411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2" y="203310"/>
            <a:ext cx="9466943" cy="522515"/>
          </a:xfrm>
        </p:spPr>
        <p:txBody>
          <a:bodyPr anchor="ctr">
            <a:normAutofit fontScale="90000"/>
          </a:bodyPr>
          <a:lstStyle/>
          <a:p>
            <a:r>
              <a:rPr lang="ja-JP" altLang="en-US" dirty="0"/>
              <a:t>ピッチ各</a:t>
            </a:r>
            <a:r>
              <a:rPr kumimoji="1" lang="ja-JP" altLang="en-US" dirty="0"/>
              <a:t>指標</a:t>
            </a:r>
            <a:r>
              <a:rPr kumimoji="1" lang="en-US" altLang="ja-JP" dirty="0"/>
              <a:t>(1)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5" y="6403522"/>
            <a:ext cx="4035725" cy="4850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ja-JP"/>
              <a:t>Copyright © 2023 CAC Corporation All rights reserved. 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925" y="6386969"/>
            <a:ext cx="2743200" cy="4875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7C3A897-3012-4FF0-8942-2D5F7E3BEB33}" type="slidenum">
              <a:rPr kumimoji="1" lang="ja-JP" altLang="en-US" smtClean="0"/>
              <a:pPr>
                <a:spcAft>
                  <a:spcPts val="600"/>
                </a:spcAft>
              </a:pPr>
              <a:t>8</a:t>
            </a:fld>
            <a:endParaRPr kumimoji="1" lang="ja-JP" altLang="en-US"/>
          </a:p>
        </p:txBody>
      </p:sp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C2243100-B2A8-6C74-DD2F-303FB91E0C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888" y="2366963"/>
          <a:ext cx="11960225" cy="272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2063706" progId="Excel.Sheet.12">
                  <p:embed/>
                </p:oleObj>
              </mc:Choice>
              <mc:Fallback>
                <p:oleObj name="Worksheet" r:id="rId2" imgW="9042597" imgH="2063706" progId="Excel.Shee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C2243100-B2A8-6C74-DD2F-303FB91E0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888" y="2366963"/>
                        <a:ext cx="11960225" cy="272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94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D6D26-CE3B-9D64-E38B-D8C860FF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42" y="203310"/>
            <a:ext cx="9466943" cy="522515"/>
          </a:xfrm>
        </p:spPr>
        <p:txBody>
          <a:bodyPr anchor="ctr">
            <a:normAutofit fontScale="90000"/>
          </a:bodyPr>
          <a:lstStyle/>
          <a:p>
            <a:r>
              <a:rPr lang="ja-JP" altLang="en-US" dirty="0"/>
              <a:t>ピッチ各</a:t>
            </a:r>
            <a:r>
              <a:rPr kumimoji="1" lang="ja-JP" altLang="en-US" dirty="0"/>
              <a:t>指標</a:t>
            </a:r>
            <a:r>
              <a:rPr kumimoji="1" lang="en-US" altLang="ja-JP" dirty="0"/>
              <a:t>(2)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08B949-A10B-3E6B-D14E-1FB162F0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5" y="6403522"/>
            <a:ext cx="4035725" cy="4850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ja-JP"/>
              <a:t>Copyright © 2023 CAC Corporation All rights reserved. 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554F2D-8986-588D-F003-12F1B56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925" y="6386969"/>
            <a:ext cx="2743200" cy="4875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7C3A897-3012-4FF0-8942-2D5F7E3BEB33}" type="slidenum">
              <a:rPr kumimoji="1" lang="ja-JP" altLang="en-US" smtClean="0"/>
              <a:pPr>
                <a:spcAft>
                  <a:spcPts val="600"/>
                </a:spcAft>
              </a:pPr>
              <a:t>9</a:t>
            </a:fld>
            <a:endParaRPr kumimoji="1" lang="ja-JP" altLang="en-US"/>
          </a:p>
        </p:txBody>
      </p:sp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2302FE39-FD89-4E8A-568F-366B38C3E1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689" y="972629"/>
          <a:ext cx="10708031" cy="51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2597" imgH="4349706" progId="Excel.Sheet.12">
                  <p:embed/>
                </p:oleObj>
              </mc:Choice>
              <mc:Fallback>
                <p:oleObj name="Worksheet" r:id="rId2" imgW="9042597" imgH="4349706" progId="Excel.Sheet.12">
                  <p:embed/>
                  <p:pic>
                    <p:nvPicPr>
                      <p:cNvPr id="13" name="オブジェクト 12">
                        <a:extLst>
                          <a:ext uri="{FF2B5EF4-FFF2-40B4-BE49-F238E27FC236}">
                            <a16:creationId xmlns:a16="http://schemas.microsoft.com/office/drawing/2014/main" id="{2302FE39-FD89-4E8A-568F-366B38C3E1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9689" y="972629"/>
                        <a:ext cx="10708031" cy="5150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211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216</Words>
  <Application>Microsoft Office PowerPoint</Application>
  <PresentationFormat>ワイド画面</PresentationFormat>
  <Paragraphs>29</Paragraphs>
  <Slides>9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游ゴシック</vt:lpstr>
      <vt:lpstr>游ゴシック Light</vt:lpstr>
      <vt:lpstr>Arial</vt:lpstr>
      <vt:lpstr>Office テーマ</vt:lpstr>
      <vt:lpstr>Worksheet</vt:lpstr>
      <vt:lpstr>各指標がとる値の範囲</vt:lpstr>
      <vt:lpstr>概要</vt:lpstr>
      <vt:lpstr>感情各指標</vt:lpstr>
      <vt:lpstr>発話間の間各指標</vt:lpstr>
      <vt:lpstr>音量各指標</vt:lpstr>
      <vt:lpstr>音の途切れ各指標</vt:lpstr>
      <vt:lpstr>発話長・話速各指標</vt:lpstr>
      <vt:lpstr>ピッチ各指標(1)</vt:lpstr>
      <vt:lpstr>ピッチ各指標(2)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各指標がとる値の範囲</dc:title>
  <dc:creator>柳原 真結実</dc:creator>
  <cp:lastModifiedBy>柳原 真結実</cp:lastModifiedBy>
  <cp:revision>1</cp:revision>
  <dcterms:created xsi:type="dcterms:W3CDTF">2023-12-07T09:55:55Z</dcterms:created>
  <dcterms:modified xsi:type="dcterms:W3CDTF">2023-12-07T10:00:56Z</dcterms:modified>
</cp:coreProperties>
</file>